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8204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Random Forest Regression on Electric Vehicle Dataset</a:t>
            </a:r>
            <a:endParaRPr lang="en-US" sz="4450" dirty="0"/>
          </a:p>
        </p:txBody>
      </p:sp>
      <p:sp>
        <p:nvSpPr>
          <p:cNvPr id="4" name="Text 1"/>
          <p:cNvSpPr/>
          <p:nvPr/>
        </p:nvSpPr>
        <p:spPr>
          <a:xfrm>
            <a:off x="6280190" y="3839766"/>
            <a:ext cx="7556421" cy="453509"/>
          </a:xfrm>
          <a:prstGeom prst="rect">
            <a:avLst/>
          </a:prstGeom>
          <a:noFill/>
          <a:ln/>
        </p:spPr>
        <p:txBody>
          <a:bodyPr wrap="none" lIns="0" tIns="0" rIns="0" bIns="0" rtlCol="0" anchor="t"/>
          <a:lstStyle/>
          <a:p>
            <a:pPr algn="l" indent="0" marL="0">
              <a:lnSpc>
                <a:spcPts val="3550"/>
              </a:lnSpc>
              <a:buNone/>
            </a:pPr>
            <a:r>
              <a:rPr lang="en-US" sz="2200" dirty="0">
                <a:solidFill>
                  <a:srgbClr val="272525"/>
                </a:solidFill>
                <a:latin typeface="Inter" pitchFamily="34" charset="0"/>
                <a:ea typeface="Inter" pitchFamily="34" charset="-122"/>
                <a:cs typeface="Inter" pitchFamily="34" charset="-120"/>
              </a:rPr>
              <a:t>Predictive Modeling for EV Range Analysis</a:t>
            </a:r>
            <a:endParaRPr lang="en-US" sz="2200" dirty="0"/>
          </a:p>
        </p:txBody>
      </p:sp>
      <p:sp>
        <p:nvSpPr>
          <p:cNvPr id="5" name="Text 2"/>
          <p:cNvSpPr/>
          <p:nvPr/>
        </p:nvSpPr>
        <p:spPr>
          <a:xfrm>
            <a:off x="6280190" y="454842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By: Yogesh</a:t>
            </a:r>
            <a:endParaRPr lang="en-US" sz="1750" dirty="0"/>
          </a:p>
        </p:txBody>
      </p:sp>
      <p:sp>
        <p:nvSpPr>
          <p:cNvPr id="6" name="Text 3"/>
          <p:cNvSpPr/>
          <p:nvPr/>
        </p:nvSpPr>
        <p:spPr>
          <a:xfrm>
            <a:off x="6280190" y="516647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Course: Data Analytics using R</a:t>
            </a:r>
            <a:endParaRPr lang="en-US" sz="1750" dirty="0"/>
          </a:p>
        </p:txBody>
      </p:sp>
      <p:sp>
        <p:nvSpPr>
          <p:cNvPr id="7" name="Text 4"/>
          <p:cNvSpPr/>
          <p:nvPr/>
        </p:nvSpPr>
        <p:spPr>
          <a:xfrm>
            <a:off x="6280190" y="578453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Year: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94611"/>
            <a:ext cx="6350794"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Model Evaluation &amp; Results</a:t>
            </a:r>
            <a:endParaRPr lang="en-US" sz="3750" dirty="0"/>
          </a:p>
        </p:txBody>
      </p:sp>
      <p:sp>
        <p:nvSpPr>
          <p:cNvPr id="3" name="Text 1"/>
          <p:cNvSpPr/>
          <p:nvPr/>
        </p:nvSpPr>
        <p:spPr>
          <a:xfrm>
            <a:off x="793790" y="1374100"/>
            <a:ext cx="3668197"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Assessing Prediction Accuracy</a:t>
            </a:r>
            <a:endParaRPr lang="en-US" sz="1850" dirty="0"/>
          </a:p>
        </p:txBody>
      </p:sp>
      <p:sp>
        <p:nvSpPr>
          <p:cNvPr id="4" name="Text 2"/>
          <p:cNvSpPr/>
          <p:nvPr/>
        </p:nvSpPr>
        <p:spPr>
          <a:xfrm>
            <a:off x="793790" y="2060853"/>
            <a:ext cx="6400919" cy="636151"/>
          </a:xfrm>
          <a:prstGeom prst="rect">
            <a:avLst/>
          </a:prstGeom>
          <a:noFill/>
          <a:ln/>
        </p:spPr>
        <p:txBody>
          <a:bodyPr wrap="none" lIns="0" tIns="0" rIns="0" bIns="0" rtlCol="0" anchor="t"/>
          <a:lstStyle/>
          <a:p>
            <a:pPr algn="ctr" indent="0" marL="0">
              <a:lnSpc>
                <a:spcPts val="5000"/>
              </a:lnSpc>
              <a:buNone/>
            </a:pPr>
            <a:r>
              <a:rPr lang="en-US" sz="5000" b="1" dirty="0">
                <a:solidFill>
                  <a:srgbClr val="272525"/>
                </a:solidFill>
                <a:latin typeface="Inter Bold" pitchFamily="34" charset="0"/>
                <a:ea typeface="Inter Bold" pitchFamily="34" charset="-122"/>
                <a:cs typeface="Inter Bold" pitchFamily="34" charset="-120"/>
              </a:rPr>
              <a:t>RMSE</a:t>
            </a:r>
            <a:endParaRPr lang="en-US" sz="5000" dirty="0"/>
          </a:p>
        </p:txBody>
      </p:sp>
      <p:sp>
        <p:nvSpPr>
          <p:cNvPr id="5" name="Text 3"/>
          <p:cNvSpPr/>
          <p:nvPr/>
        </p:nvSpPr>
        <p:spPr>
          <a:xfrm>
            <a:off x="2523649" y="2937867"/>
            <a:ext cx="2941082" cy="301228"/>
          </a:xfrm>
          <a:prstGeom prst="rect">
            <a:avLst/>
          </a:prstGeom>
          <a:noFill/>
          <a:ln/>
        </p:spPr>
        <p:txBody>
          <a:bodyPr wrap="none" lIns="0" tIns="0" rIns="0" bIns="0" rtlCol="0" anchor="t"/>
          <a:lstStyle/>
          <a:p>
            <a:pPr algn="ctr"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Root Mean Squared Error</a:t>
            </a:r>
            <a:endParaRPr lang="en-US" sz="1850" dirty="0"/>
          </a:p>
        </p:txBody>
      </p:sp>
      <p:sp>
        <p:nvSpPr>
          <p:cNvPr id="6" name="Text 4"/>
          <p:cNvSpPr/>
          <p:nvPr/>
        </p:nvSpPr>
        <p:spPr>
          <a:xfrm>
            <a:off x="793790" y="3354705"/>
            <a:ext cx="6400919" cy="1233487"/>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Measures average magnitude of prediction errors in kilometers. Lower RMSE indicates better accuracy. Calculated as the square root of average squared differences between predicted and actual range values.</a:t>
            </a:r>
            <a:endParaRPr lang="en-US" sz="1500" dirty="0"/>
          </a:p>
        </p:txBody>
      </p:sp>
      <p:sp>
        <p:nvSpPr>
          <p:cNvPr id="7" name="Text 5"/>
          <p:cNvSpPr/>
          <p:nvPr/>
        </p:nvSpPr>
        <p:spPr>
          <a:xfrm>
            <a:off x="7435691" y="2060853"/>
            <a:ext cx="6400919" cy="636151"/>
          </a:xfrm>
          <a:prstGeom prst="rect">
            <a:avLst/>
          </a:prstGeom>
          <a:noFill/>
          <a:ln/>
        </p:spPr>
        <p:txBody>
          <a:bodyPr wrap="none" lIns="0" tIns="0" rIns="0" bIns="0" rtlCol="0" anchor="t"/>
          <a:lstStyle/>
          <a:p>
            <a:pPr algn="ctr" indent="0" marL="0">
              <a:lnSpc>
                <a:spcPts val="5000"/>
              </a:lnSpc>
              <a:buNone/>
            </a:pPr>
            <a:r>
              <a:rPr lang="en-US" sz="5000" b="1" dirty="0">
                <a:solidFill>
                  <a:srgbClr val="272525"/>
                </a:solidFill>
                <a:latin typeface="Inter Bold" pitchFamily="34" charset="0"/>
                <a:ea typeface="Inter Bold" pitchFamily="34" charset="-122"/>
                <a:cs typeface="Inter Bold" pitchFamily="34" charset="-120"/>
              </a:rPr>
              <a:t>R²</a:t>
            </a:r>
            <a:endParaRPr lang="en-US" sz="5000" dirty="0"/>
          </a:p>
        </p:txBody>
      </p:sp>
      <p:sp>
        <p:nvSpPr>
          <p:cNvPr id="8" name="Text 6"/>
          <p:cNvSpPr/>
          <p:nvPr/>
        </p:nvSpPr>
        <p:spPr>
          <a:xfrm>
            <a:off x="8967430" y="2937867"/>
            <a:ext cx="3337322" cy="301228"/>
          </a:xfrm>
          <a:prstGeom prst="rect">
            <a:avLst/>
          </a:prstGeom>
          <a:noFill/>
          <a:ln/>
        </p:spPr>
        <p:txBody>
          <a:bodyPr wrap="none" lIns="0" tIns="0" rIns="0" bIns="0" rtlCol="0" anchor="t"/>
          <a:lstStyle/>
          <a:p>
            <a:pPr algn="ctr"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Coefficient of Determination</a:t>
            </a:r>
            <a:endParaRPr lang="en-US" sz="1850" dirty="0"/>
          </a:p>
        </p:txBody>
      </p:sp>
      <p:sp>
        <p:nvSpPr>
          <p:cNvPr id="9" name="Text 7"/>
          <p:cNvSpPr/>
          <p:nvPr/>
        </p:nvSpPr>
        <p:spPr>
          <a:xfrm>
            <a:off x="7435691" y="3354705"/>
            <a:ext cx="6400919" cy="925116"/>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Represents percentage of variance in driving range explained by the model. Ranges from 0 to 1, with values closer to 1 indicating excellent model fit and strong predictive capability.</a:t>
            </a:r>
            <a:endParaRPr lang="en-US" sz="1500" dirty="0"/>
          </a:p>
        </p:txBody>
      </p:sp>
      <p:sp>
        <p:nvSpPr>
          <p:cNvPr id="10" name="Text 8"/>
          <p:cNvSpPr/>
          <p:nvPr/>
        </p:nvSpPr>
        <p:spPr>
          <a:xfrm>
            <a:off x="793790" y="4877395"/>
            <a:ext cx="2831902"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Interpretation &amp; Insights</a:t>
            </a:r>
            <a:endParaRPr lang="en-US" sz="1850" dirty="0"/>
          </a:p>
        </p:txBody>
      </p:sp>
      <p:sp>
        <p:nvSpPr>
          <p:cNvPr id="11" name="Text 9"/>
          <p:cNvSpPr/>
          <p:nvPr/>
        </p:nvSpPr>
        <p:spPr>
          <a:xfrm>
            <a:off x="793790" y="5467826"/>
            <a:ext cx="13042821" cy="1233487"/>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The Random Forest model's performance on the independent test set reveals its generalization capability. By comparing predictions against actual range values for the 900 held-out vehicle records, we quantify real-world accuracy. Feature importance analysis identifies which vehicle specifications most powerfully influence driving range—battery capacity typically emerges as dominant, followed by efficiency and weight metrics. These insights inform EV manufacturers on design priorities for range optimization and battery engineering investments.</a:t>
            </a:r>
            <a:endParaRPr lang="en-US" sz="1500" dirty="0"/>
          </a:p>
        </p:txBody>
      </p:sp>
      <p:sp>
        <p:nvSpPr>
          <p:cNvPr id="12" name="Text 10"/>
          <p:cNvSpPr/>
          <p:nvPr/>
        </p:nvSpPr>
        <p:spPr>
          <a:xfrm>
            <a:off x="793790" y="6918127"/>
            <a:ext cx="13042821" cy="616744"/>
          </a:xfrm>
          <a:prstGeom prst="rect">
            <a:avLst/>
          </a:prstGeom>
          <a:noFill/>
          <a:ln/>
        </p:spPr>
        <p:txBody>
          <a:bodyPr wrap="squar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Next Steps: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Results suggest areas for model refinement, additional feature creation, or exploration of ensemble approaches combining Random Forest with gradient boosting methods for potentially improved accuracy.</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5680" y="530900"/>
            <a:ext cx="6753939" cy="543044"/>
          </a:xfrm>
          <a:prstGeom prst="rect">
            <a:avLst/>
          </a:prstGeom>
          <a:noFill/>
          <a:ln/>
        </p:spPr>
        <p:txBody>
          <a:bodyPr wrap="none" lIns="0" tIns="0" rIns="0" bIns="0" rtlCol="0" anchor="t"/>
          <a:lstStyle/>
          <a:p>
            <a:pPr algn="l" indent="0" marL="0">
              <a:lnSpc>
                <a:spcPts val="4250"/>
              </a:lnSpc>
              <a:buNone/>
            </a:pPr>
            <a:r>
              <a:rPr lang="en-US" sz="3400" b="1" dirty="0">
                <a:solidFill>
                  <a:srgbClr val="000000"/>
                </a:solidFill>
                <a:latin typeface="Inter Bold" pitchFamily="34" charset="0"/>
                <a:ea typeface="Inter Bold" pitchFamily="34" charset="-122"/>
                <a:cs typeface="Inter Bold" pitchFamily="34" charset="-120"/>
              </a:rPr>
              <a:t>Introduction to Electric Vehicles</a:t>
            </a:r>
            <a:endParaRPr lang="en-US" sz="3400" dirty="0"/>
          </a:p>
        </p:txBody>
      </p:sp>
      <p:sp>
        <p:nvSpPr>
          <p:cNvPr id="3" name="Text 1"/>
          <p:cNvSpPr/>
          <p:nvPr/>
        </p:nvSpPr>
        <p:spPr>
          <a:xfrm>
            <a:off x="675680" y="1508284"/>
            <a:ext cx="2172176" cy="271463"/>
          </a:xfrm>
          <a:prstGeom prst="rect">
            <a:avLst/>
          </a:prstGeom>
          <a:noFill/>
          <a:ln/>
        </p:spPr>
        <p:txBody>
          <a:bodyPr wrap="none" lIns="0" tIns="0" rIns="0" bIns="0" rtlCol="0" anchor="t"/>
          <a:lstStyle/>
          <a:p>
            <a:pPr algn="l" indent="0" marL="0">
              <a:lnSpc>
                <a:spcPts val="2100"/>
              </a:lnSpc>
              <a:buNone/>
            </a:pPr>
            <a:r>
              <a:rPr lang="en-US" sz="1700" b="1" dirty="0">
                <a:solidFill>
                  <a:srgbClr val="000000"/>
                </a:solidFill>
                <a:latin typeface="Inter Bold" pitchFamily="34" charset="0"/>
                <a:ea typeface="Inter Bold" pitchFamily="34" charset="-122"/>
                <a:cs typeface="Inter Bold" pitchFamily="34" charset="-120"/>
              </a:rPr>
              <a:t>The EV Revolution</a:t>
            </a:r>
            <a:endParaRPr lang="en-US" sz="1700" dirty="0"/>
          </a:p>
        </p:txBody>
      </p:sp>
      <p:sp>
        <p:nvSpPr>
          <p:cNvPr id="4" name="Text 2"/>
          <p:cNvSpPr/>
          <p:nvPr/>
        </p:nvSpPr>
        <p:spPr>
          <a:xfrm>
            <a:off x="675680" y="1953458"/>
            <a:ext cx="6427589" cy="1668780"/>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Electric Vehicles (EVs) are fundamentally transforming the global automobile industry through electrification, sustainability, and advanced technology integration. Unlike traditional vehicles powered by internal combustion engines that rely on fossil fuels, EVs operate exclusively using rechargeable lithium-ion battery packs that store electrical energy and convert it through electric motors for propulsion.</a:t>
            </a:r>
            <a:endParaRPr lang="en-US" sz="1350" dirty="0"/>
          </a:p>
        </p:txBody>
      </p:sp>
      <p:sp>
        <p:nvSpPr>
          <p:cNvPr id="5" name="Text 3"/>
          <p:cNvSpPr/>
          <p:nvPr/>
        </p:nvSpPr>
        <p:spPr>
          <a:xfrm>
            <a:off x="675680" y="3778568"/>
            <a:ext cx="6427589" cy="834390"/>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This shift represents one of the most significant technological transitions in transportation history, with major automotive manufacturers worldwide committing substantial resources to EV development and deployment.</a:t>
            </a:r>
            <a:endParaRPr lang="en-US" sz="1350" dirty="0"/>
          </a:p>
        </p:txBody>
      </p:sp>
      <p:pic>
        <p:nvPicPr>
          <p:cNvPr id="6" name="Image 0" descr="preencoded.png">    </p:cNvPr>
          <p:cNvPicPr>
            <a:picLocks noChangeAspect="1"/>
          </p:cNvPicPr>
          <p:nvPr/>
        </p:nvPicPr>
        <p:blipFill>
          <a:blip r:embed="rId1"/>
          <a:stretch>
            <a:fillRect/>
          </a:stretch>
        </p:blipFill>
        <p:spPr>
          <a:xfrm>
            <a:off x="7534751" y="1529953"/>
            <a:ext cx="5784771" cy="5784771"/>
          </a:xfrm>
          <a:prstGeom prst="rect">
            <a:avLst/>
          </a:prstGeom>
        </p:spPr>
      </p:pic>
      <p:sp>
        <p:nvSpPr>
          <p:cNvPr id="7" name="Text 4"/>
          <p:cNvSpPr/>
          <p:nvPr/>
        </p:nvSpPr>
        <p:spPr>
          <a:xfrm>
            <a:off x="675680" y="7705487"/>
            <a:ext cx="13279041" cy="556260"/>
          </a:xfrm>
          <a:prstGeom prst="rect">
            <a:avLst/>
          </a:prstGeom>
          <a:noFill/>
          <a:ln/>
        </p:spPr>
        <p:txBody>
          <a:bodyPr wrap="square" lIns="0" tIns="0" rIns="0" bIns="0" rtlCol="0" anchor="t"/>
          <a:lstStyle/>
          <a:p>
            <a:pPr algn="l" indent="0" marL="0">
              <a:lnSpc>
                <a:spcPts val="2150"/>
              </a:lnSpc>
              <a:buNone/>
            </a:pPr>
            <a:r>
              <a:rPr lang="en-US" sz="1350" b="1" dirty="0">
                <a:solidFill>
                  <a:srgbClr val="272525"/>
                </a:solidFill>
                <a:latin typeface="Inter" pitchFamily="34" charset="0"/>
                <a:ea typeface="Inter" pitchFamily="34" charset="-122"/>
                <a:cs typeface="Inter" pitchFamily="34" charset="-120"/>
              </a:rPr>
              <a:t>Project Focus:</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This comprehensive analysis examines EV specifications from 2025 models and develops a machine learning predictive model to accurately forecast driving range based on vehicle characteristics, performance metrics, and battery specifications.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46986"/>
            <a:ext cx="5852517"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Objective of the Study</a:t>
            </a:r>
            <a:endParaRPr lang="en-US" sz="4200" dirty="0"/>
          </a:p>
        </p:txBody>
      </p:sp>
      <p:sp>
        <p:nvSpPr>
          <p:cNvPr id="3" name="Shape 1"/>
          <p:cNvSpPr/>
          <p:nvPr/>
        </p:nvSpPr>
        <p:spPr>
          <a:xfrm>
            <a:off x="793790" y="1751290"/>
            <a:ext cx="6413659" cy="2807970"/>
          </a:xfrm>
          <a:prstGeom prst="roundRect">
            <a:avLst>
              <a:gd name="adj" fmla="val 3223"/>
            </a:avLst>
          </a:prstGeom>
          <a:solidFill>
            <a:srgbClr val="DADBF1"/>
          </a:solidFill>
          <a:ln w="7620">
            <a:solidFill>
              <a:srgbClr val="C0C1D7"/>
            </a:solidFill>
            <a:prstDash val="solid"/>
          </a:ln>
        </p:spPr>
      </p:sp>
      <p:sp>
        <p:nvSpPr>
          <p:cNvPr id="4" name="Shape 2"/>
          <p:cNvSpPr/>
          <p:nvPr/>
        </p:nvSpPr>
        <p:spPr>
          <a:xfrm>
            <a:off x="1016794" y="1974294"/>
            <a:ext cx="646390" cy="646390"/>
          </a:xfrm>
          <a:prstGeom prst="roundRect">
            <a:avLst>
              <a:gd name="adj" fmla="val 14144844"/>
            </a:avLst>
          </a:prstGeom>
          <a:solidFill>
            <a:srgbClr val="4950BC"/>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4554" y="2151936"/>
            <a:ext cx="290870" cy="290870"/>
          </a:xfrm>
          <a:prstGeom prst="rect">
            <a:avLst/>
          </a:prstGeom>
        </p:spPr>
      </p:pic>
      <p:sp>
        <p:nvSpPr>
          <p:cNvPr id="6" name="Text 3"/>
          <p:cNvSpPr/>
          <p:nvPr/>
        </p:nvSpPr>
        <p:spPr>
          <a:xfrm>
            <a:off x="1016794" y="2836069"/>
            <a:ext cx="3447098"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Analyze EV Range Factors</a:t>
            </a:r>
            <a:endParaRPr lang="en-US" sz="2100" dirty="0"/>
          </a:p>
        </p:txBody>
      </p:sp>
      <p:sp>
        <p:nvSpPr>
          <p:cNvPr id="7" name="Text 4"/>
          <p:cNvSpPr/>
          <p:nvPr/>
        </p:nvSpPr>
        <p:spPr>
          <a:xfrm>
            <a:off x="1016794" y="3301841"/>
            <a:ext cx="5967651" cy="10344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Identify and examine the key specifications and characteristics that significantly impact electric vehicle driving range performance.</a:t>
            </a:r>
            <a:endParaRPr lang="en-US" sz="1650" dirty="0"/>
          </a:p>
        </p:txBody>
      </p:sp>
      <p:sp>
        <p:nvSpPr>
          <p:cNvPr id="8" name="Shape 5"/>
          <p:cNvSpPr/>
          <p:nvPr/>
        </p:nvSpPr>
        <p:spPr>
          <a:xfrm>
            <a:off x="7422833" y="1751290"/>
            <a:ext cx="6413778" cy="2807970"/>
          </a:xfrm>
          <a:prstGeom prst="roundRect">
            <a:avLst>
              <a:gd name="adj" fmla="val 3223"/>
            </a:avLst>
          </a:prstGeom>
          <a:solidFill>
            <a:srgbClr val="DADBF1"/>
          </a:solidFill>
          <a:ln w="7620">
            <a:solidFill>
              <a:srgbClr val="C0C1D7"/>
            </a:solidFill>
            <a:prstDash val="solid"/>
          </a:ln>
        </p:spPr>
      </p:sp>
      <p:sp>
        <p:nvSpPr>
          <p:cNvPr id="9" name="Shape 6"/>
          <p:cNvSpPr/>
          <p:nvPr/>
        </p:nvSpPr>
        <p:spPr>
          <a:xfrm>
            <a:off x="7645837" y="1974294"/>
            <a:ext cx="646390" cy="646390"/>
          </a:xfrm>
          <a:prstGeom prst="roundRect">
            <a:avLst>
              <a:gd name="adj" fmla="val 14144844"/>
            </a:avLst>
          </a:prstGeom>
          <a:solidFill>
            <a:srgbClr val="4950BC"/>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3597" y="2151936"/>
            <a:ext cx="290870" cy="290870"/>
          </a:xfrm>
          <a:prstGeom prst="rect">
            <a:avLst/>
          </a:prstGeom>
        </p:spPr>
      </p:pic>
      <p:sp>
        <p:nvSpPr>
          <p:cNvPr id="11" name="Text 7"/>
          <p:cNvSpPr/>
          <p:nvPr/>
        </p:nvSpPr>
        <p:spPr>
          <a:xfrm>
            <a:off x="7645837" y="2836069"/>
            <a:ext cx="2935129"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Build Predictive Model</a:t>
            </a:r>
            <a:endParaRPr lang="en-US" sz="2100" dirty="0"/>
          </a:p>
        </p:txBody>
      </p:sp>
      <p:sp>
        <p:nvSpPr>
          <p:cNvPr id="12" name="Text 8"/>
          <p:cNvSpPr/>
          <p:nvPr/>
        </p:nvSpPr>
        <p:spPr>
          <a:xfrm>
            <a:off x="7645837" y="3301841"/>
            <a:ext cx="5967770" cy="10344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Develop a sophisticated Random Forest Regression model capable of accurately predicting EV range from available technical specifications.</a:t>
            </a:r>
            <a:endParaRPr lang="en-US" sz="1650" dirty="0"/>
          </a:p>
        </p:txBody>
      </p:sp>
      <p:sp>
        <p:nvSpPr>
          <p:cNvPr id="13" name="Shape 9"/>
          <p:cNvSpPr/>
          <p:nvPr/>
        </p:nvSpPr>
        <p:spPr>
          <a:xfrm>
            <a:off x="793790" y="4774644"/>
            <a:ext cx="6413659" cy="2807970"/>
          </a:xfrm>
          <a:prstGeom prst="roundRect">
            <a:avLst>
              <a:gd name="adj" fmla="val 3223"/>
            </a:avLst>
          </a:prstGeom>
          <a:solidFill>
            <a:srgbClr val="DADBF1"/>
          </a:solidFill>
          <a:ln w="7620">
            <a:solidFill>
              <a:srgbClr val="C0C1D7"/>
            </a:solidFill>
            <a:prstDash val="solid"/>
          </a:ln>
        </p:spPr>
      </p:sp>
      <p:sp>
        <p:nvSpPr>
          <p:cNvPr id="14" name="Shape 10"/>
          <p:cNvSpPr/>
          <p:nvPr/>
        </p:nvSpPr>
        <p:spPr>
          <a:xfrm>
            <a:off x="1016794" y="4997648"/>
            <a:ext cx="646390" cy="646390"/>
          </a:xfrm>
          <a:prstGeom prst="roundRect">
            <a:avLst>
              <a:gd name="adj" fmla="val 14144844"/>
            </a:avLst>
          </a:prstGeom>
          <a:solidFill>
            <a:srgbClr val="4950BC"/>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4554" y="5175290"/>
            <a:ext cx="290870" cy="290870"/>
          </a:xfrm>
          <a:prstGeom prst="rect">
            <a:avLst/>
          </a:prstGeom>
        </p:spPr>
      </p:pic>
      <p:sp>
        <p:nvSpPr>
          <p:cNvPr id="16" name="Text 11"/>
          <p:cNvSpPr/>
          <p:nvPr/>
        </p:nvSpPr>
        <p:spPr>
          <a:xfrm>
            <a:off x="1016794" y="5859423"/>
            <a:ext cx="2909292"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Evaluate Performance</a:t>
            </a:r>
            <a:endParaRPr lang="en-US" sz="2100" dirty="0"/>
          </a:p>
        </p:txBody>
      </p:sp>
      <p:sp>
        <p:nvSpPr>
          <p:cNvPr id="17" name="Text 12"/>
          <p:cNvSpPr/>
          <p:nvPr/>
        </p:nvSpPr>
        <p:spPr>
          <a:xfrm>
            <a:off x="1016794" y="6325195"/>
            <a:ext cx="5967651" cy="10344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Rigorously assess model accuracy using RMSE and R² metrics to quantify prediction reliability and model fit quality.</a:t>
            </a:r>
            <a:endParaRPr lang="en-US" sz="1650" dirty="0"/>
          </a:p>
        </p:txBody>
      </p:sp>
      <p:sp>
        <p:nvSpPr>
          <p:cNvPr id="18" name="Shape 13"/>
          <p:cNvSpPr/>
          <p:nvPr/>
        </p:nvSpPr>
        <p:spPr>
          <a:xfrm>
            <a:off x="7422833" y="4774644"/>
            <a:ext cx="6413778" cy="2807970"/>
          </a:xfrm>
          <a:prstGeom prst="roundRect">
            <a:avLst>
              <a:gd name="adj" fmla="val 3223"/>
            </a:avLst>
          </a:prstGeom>
          <a:solidFill>
            <a:srgbClr val="DADBF1"/>
          </a:solidFill>
          <a:ln w="7620">
            <a:solidFill>
              <a:srgbClr val="C0C1D7"/>
            </a:solidFill>
            <a:prstDash val="solid"/>
          </a:ln>
        </p:spPr>
      </p:sp>
      <p:sp>
        <p:nvSpPr>
          <p:cNvPr id="19" name="Shape 14"/>
          <p:cNvSpPr/>
          <p:nvPr/>
        </p:nvSpPr>
        <p:spPr>
          <a:xfrm>
            <a:off x="7645837" y="4997648"/>
            <a:ext cx="646390" cy="646390"/>
          </a:xfrm>
          <a:prstGeom prst="roundRect">
            <a:avLst>
              <a:gd name="adj" fmla="val 14144844"/>
            </a:avLst>
          </a:prstGeom>
          <a:solidFill>
            <a:srgbClr val="4950BC"/>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3597" y="5175290"/>
            <a:ext cx="290870" cy="290870"/>
          </a:xfrm>
          <a:prstGeom prst="rect">
            <a:avLst/>
          </a:prstGeom>
        </p:spPr>
      </p:pic>
      <p:sp>
        <p:nvSpPr>
          <p:cNvPr id="21" name="Text 15"/>
          <p:cNvSpPr/>
          <p:nvPr/>
        </p:nvSpPr>
        <p:spPr>
          <a:xfrm>
            <a:off x="7645837" y="585942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Extract Insights</a:t>
            </a:r>
            <a:endParaRPr lang="en-US" sz="2100" dirty="0"/>
          </a:p>
        </p:txBody>
      </p:sp>
      <p:sp>
        <p:nvSpPr>
          <p:cNvPr id="22" name="Text 16"/>
          <p:cNvSpPr/>
          <p:nvPr/>
        </p:nvSpPr>
        <p:spPr>
          <a:xfrm>
            <a:off x="7645837" y="6325195"/>
            <a:ext cx="5967770" cy="10344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Derive feature importance rankings to understand which vehicle attributes most strongly influence range, informing future EV design strategies.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98063"/>
            <a:ext cx="5103614"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Dataset Overview</a:t>
            </a:r>
            <a:endParaRPr lang="en-US" sz="4000" dirty="0"/>
          </a:p>
        </p:txBody>
      </p:sp>
      <p:sp>
        <p:nvSpPr>
          <p:cNvPr id="4" name="Text 1"/>
          <p:cNvSpPr/>
          <p:nvPr/>
        </p:nvSpPr>
        <p:spPr>
          <a:xfrm>
            <a:off x="793790" y="1417558"/>
            <a:ext cx="5772031"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Data Source: electric_vehicles_spec_2025.csv</a:t>
            </a:r>
            <a:endParaRPr lang="en-US" sz="2000" dirty="0"/>
          </a:p>
        </p:txBody>
      </p:sp>
      <p:sp>
        <p:nvSpPr>
          <p:cNvPr id="5" name="Text 2"/>
          <p:cNvSpPr/>
          <p:nvPr/>
        </p:nvSpPr>
        <p:spPr>
          <a:xfrm>
            <a:off x="793790" y="2042517"/>
            <a:ext cx="7556421" cy="980123"/>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This comprehensive dataset comprises specifications from 2025 electric vehicle models, encompassing critical performance and battery characteristics essential for range prediction analysis.</a:t>
            </a:r>
            <a:endParaRPr lang="en-US" sz="1600" dirty="0"/>
          </a:p>
        </p:txBody>
      </p:sp>
      <p:sp>
        <p:nvSpPr>
          <p:cNvPr id="6" name="Shape 3"/>
          <p:cNvSpPr/>
          <p:nvPr/>
        </p:nvSpPr>
        <p:spPr>
          <a:xfrm>
            <a:off x="793790" y="3252192"/>
            <a:ext cx="7556421" cy="2742962"/>
          </a:xfrm>
          <a:prstGeom prst="roundRect">
            <a:avLst>
              <a:gd name="adj" fmla="val 3126"/>
            </a:avLst>
          </a:prstGeom>
          <a:solidFill>
            <a:srgbClr val="FFFFFF"/>
          </a:solidFill>
          <a:ln w="22860">
            <a:solidFill>
              <a:srgbClr val="C0C1D7"/>
            </a:solidFill>
            <a:prstDash val="solid"/>
          </a:ln>
        </p:spPr>
      </p:sp>
      <p:sp>
        <p:nvSpPr>
          <p:cNvPr id="7" name="Text 4"/>
          <p:cNvSpPr/>
          <p:nvPr/>
        </p:nvSpPr>
        <p:spPr>
          <a:xfrm>
            <a:off x="1020723" y="3479125"/>
            <a:ext cx="2923580"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Key Attributes Included</a:t>
            </a:r>
            <a:endParaRPr lang="en-US" sz="2000" dirty="0"/>
          </a:p>
        </p:txBody>
      </p:sp>
      <p:sp>
        <p:nvSpPr>
          <p:cNvPr id="8" name="Text 5"/>
          <p:cNvSpPr/>
          <p:nvPr/>
        </p:nvSpPr>
        <p:spPr>
          <a:xfrm>
            <a:off x="1020723" y="3920371"/>
            <a:ext cx="7102554"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Battery Specifications:</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battery_capacity_kWh, efficiency_wh_per_km</a:t>
            </a:r>
            <a:endParaRPr lang="en-US" sz="1600" dirty="0"/>
          </a:p>
        </p:txBody>
      </p:sp>
      <p:sp>
        <p:nvSpPr>
          <p:cNvPr id="9" name="Text 6"/>
          <p:cNvSpPr/>
          <p:nvPr/>
        </p:nvSpPr>
        <p:spPr>
          <a:xfrm>
            <a:off x="1020723" y="4318516"/>
            <a:ext cx="7102554"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Performance Metrics:</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top_speed_kmh, torque_nm, acceleration data</a:t>
            </a:r>
            <a:endParaRPr lang="en-US" sz="1600" dirty="0"/>
          </a:p>
        </p:txBody>
      </p:sp>
      <p:sp>
        <p:nvSpPr>
          <p:cNvPr id="10" name="Text 7"/>
          <p:cNvSpPr/>
          <p:nvPr/>
        </p:nvSpPr>
        <p:spPr>
          <a:xfrm>
            <a:off x="1020723" y="4716661"/>
            <a:ext cx="7102554"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Target Variable:</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range_km (driving range on full charge)</a:t>
            </a:r>
            <a:endParaRPr lang="en-US" sz="1600" dirty="0"/>
          </a:p>
        </p:txBody>
      </p:sp>
      <p:sp>
        <p:nvSpPr>
          <p:cNvPr id="11" name="Text 8"/>
          <p:cNvSpPr/>
          <p:nvPr/>
        </p:nvSpPr>
        <p:spPr>
          <a:xfrm>
            <a:off x="1020723" y="5114806"/>
            <a:ext cx="7102554" cy="653415"/>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Additional Features:</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weight, motor power, transmission type, vehicle class</a:t>
            </a:r>
            <a:endParaRPr lang="en-US" sz="1600" dirty="0"/>
          </a:p>
        </p:txBody>
      </p:sp>
      <p:sp>
        <p:nvSpPr>
          <p:cNvPr id="12" name="Text 9"/>
          <p:cNvSpPr/>
          <p:nvPr/>
        </p:nvSpPr>
        <p:spPr>
          <a:xfrm>
            <a:off x="793790" y="6224707"/>
            <a:ext cx="7556421" cy="1306830"/>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Each row represents a distinct electric vehicle model with complete technical specifications. The dataset contains both numerical features (continuous values) and categorical features (vehicle types, manufacturers) requiring appropriate preprocessing for machine learning analysis.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41033"/>
            <a:ext cx="5103614"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Data Preprocessing</a:t>
            </a:r>
            <a:endParaRPr lang="en-US" sz="4000" dirty="0"/>
          </a:p>
        </p:txBody>
      </p:sp>
      <p:sp>
        <p:nvSpPr>
          <p:cNvPr id="3" name="Text 1"/>
          <p:cNvSpPr/>
          <p:nvPr/>
        </p:nvSpPr>
        <p:spPr>
          <a:xfrm>
            <a:off x="793790" y="1360527"/>
            <a:ext cx="4001333"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Preparing Raw Data for Analysis</a:t>
            </a:r>
            <a:endParaRPr lang="en-US" sz="2000" dirty="0"/>
          </a:p>
        </p:txBody>
      </p:sp>
      <p:sp>
        <p:nvSpPr>
          <p:cNvPr id="4" name="Text 2"/>
          <p:cNvSpPr/>
          <p:nvPr/>
        </p:nvSpPr>
        <p:spPr>
          <a:xfrm>
            <a:off x="793790" y="1985486"/>
            <a:ext cx="204073" cy="255151"/>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Light" pitchFamily="34" charset="0"/>
                <a:ea typeface="Inter Light" pitchFamily="34" charset="-122"/>
                <a:cs typeface="Inter Light" pitchFamily="34" charset="-120"/>
              </a:rPr>
              <a:t>01</a:t>
            </a:r>
            <a:endParaRPr lang="en-US" sz="1600" dirty="0"/>
          </a:p>
        </p:txBody>
      </p:sp>
      <p:sp>
        <p:nvSpPr>
          <p:cNvPr id="5" name="Shape 3"/>
          <p:cNvSpPr/>
          <p:nvPr/>
        </p:nvSpPr>
        <p:spPr>
          <a:xfrm>
            <a:off x="793790" y="2309455"/>
            <a:ext cx="6419374" cy="22860"/>
          </a:xfrm>
          <a:prstGeom prst="rect">
            <a:avLst/>
          </a:prstGeom>
          <a:solidFill>
            <a:srgbClr val="4950BC"/>
          </a:solidFill>
          <a:ln/>
        </p:spPr>
      </p:sp>
      <p:sp>
        <p:nvSpPr>
          <p:cNvPr id="6" name="Text 4"/>
          <p:cNvSpPr/>
          <p:nvPr/>
        </p:nvSpPr>
        <p:spPr>
          <a:xfrm>
            <a:off x="793790" y="2457212"/>
            <a:ext cx="2827496"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Handle Missing Values</a:t>
            </a:r>
            <a:endParaRPr lang="en-US" sz="2000" dirty="0"/>
          </a:p>
        </p:txBody>
      </p:sp>
      <p:sp>
        <p:nvSpPr>
          <p:cNvPr id="7" name="Text 5"/>
          <p:cNvSpPr/>
          <p:nvPr/>
        </p:nvSpPr>
        <p:spPr>
          <a:xfrm>
            <a:off x="793790" y="2898457"/>
            <a:ext cx="6419374" cy="196024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Systematically identified missing values represented as NA across the dataset. For numeric features with sparse missing data, we implemented mean imputation—calculating the mean value of each numeric column and replacing NAs with this representative value. This approach preserves data distribution while maintaining dataset completeness.</a:t>
            </a:r>
            <a:endParaRPr lang="en-US" sz="1600" dirty="0"/>
          </a:p>
        </p:txBody>
      </p:sp>
      <p:sp>
        <p:nvSpPr>
          <p:cNvPr id="8" name="Text 6"/>
          <p:cNvSpPr/>
          <p:nvPr/>
        </p:nvSpPr>
        <p:spPr>
          <a:xfrm>
            <a:off x="7417237" y="1985486"/>
            <a:ext cx="204073" cy="255151"/>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Light" pitchFamily="34" charset="0"/>
                <a:ea typeface="Inter Light" pitchFamily="34" charset="-122"/>
                <a:cs typeface="Inter Light" pitchFamily="34" charset="-120"/>
              </a:rPr>
              <a:t>02</a:t>
            </a:r>
            <a:endParaRPr lang="en-US" sz="1600" dirty="0"/>
          </a:p>
        </p:txBody>
      </p:sp>
      <p:sp>
        <p:nvSpPr>
          <p:cNvPr id="9" name="Shape 7"/>
          <p:cNvSpPr/>
          <p:nvPr/>
        </p:nvSpPr>
        <p:spPr>
          <a:xfrm>
            <a:off x="7417237" y="2309455"/>
            <a:ext cx="6419374" cy="22860"/>
          </a:xfrm>
          <a:prstGeom prst="rect">
            <a:avLst/>
          </a:prstGeom>
          <a:solidFill>
            <a:srgbClr val="4950BC"/>
          </a:solidFill>
          <a:ln/>
        </p:spPr>
      </p:sp>
      <p:sp>
        <p:nvSpPr>
          <p:cNvPr id="10" name="Text 8"/>
          <p:cNvSpPr/>
          <p:nvPr/>
        </p:nvSpPr>
        <p:spPr>
          <a:xfrm>
            <a:off x="7417237" y="2457212"/>
            <a:ext cx="4115514"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Remove Non-Predictive Columns</a:t>
            </a:r>
            <a:endParaRPr lang="en-US" sz="2000" dirty="0"/>
          </a:p>
        </p:txBody>
      </p:sp>
      <p:sp>
        <p:nvSpPr>
          <p:cNvPr id="11" name="Text 9"/>
          <p:cNvSpPr/>
          <p:nvPr/>
        </p:nvSpPr>
        <p:spPr>
          <a:xfrm>
            <a:off x="7417237" y="2898457"/>
            <a:ext cx="6419374" cy="1633538"/>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Eliminated columns that provide no predictive value: model names, brand identifiers, and source_url references. These categorical identifiers don't contribute meaningful patterns for range prediction and would introduce unnecessary noise into the machine learning model.</a:t>
            </a:r>
            <a:endParaRPr lang="en-US" sz="1600" dirty="0"/>
          </a:p>
        </p:txBody>
      </p:sp>
      <p:sp>
        <p:nvSpPr>
          <p:cNvPr id="12" name="Text 10"/>
          <p:cNvSpPr/>
          <p:nvPr/>
        </p:nvSpPr>
        <p:spPr>
          <a:xfrm>
            <a:off x="793790" y="5215771"/>
            <a:ext cx="204073" cy="255151"/>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Light" pitchFamily="34" charset="0"/>
                <a:ea typeface="Inter Light" pitchFamily="34" charset="-122"/>
                <a:cs typeface="Inter Light" pitchFamily="34" charset="-120"/>
              </a:rPr>
              <a:t>03</a:t>
            </a:r>
            <a:endParaRPr lang="en-US" sz="1600" dirty="0"/>
          </a:p>
        </p:txBody>
      </p:sp>
      <p:sp>
        <p:nvSpPr>
          <p:cNvPr id="13" name="Shape 11"/>
          <p:cNvSpPr/>
          <p:nvPr/>
        </p:nvSpPr>
        <p:spPr>
          <a:xfrm>
            <a:off x="793790" y="5539740"/>
            <a:ext cx="6419374" cy="22860"/>
          </a:xfrm>
          <a:prstGeom prst="rect">
            <a:avLst/>
          </a:prstGeom>
          <a:solidFill>
            <a:srgbClr val="4950BC"/>
          </a:solidFill>
          <a:ln/>
        </p:spPr>
      </p:sp>
      <p:sp>
        <p:nvSpPr>
          <p:cNvPr id="14" name="Text 12"/>
          <p:cNvSpPr/>
          <p:nvPr/>
        </p:nvSpPr>
        <p:spPr>
          <a:xfrm>
            <a:off x="793790" y="5687497"/>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Type Conversion</a:t>
            </a:r>
            <a:endParaRPr lang="en-US" sz="2000" dirty="0"/>
          </a:p>
        </p:txBody>
      </p:sp>
      <p:sp>
        <p:nvSpPr>
          <p:cNvPr id="15" name="Text 13"/>
          <p:cNvSpPr/>
          <p:nvPr/>
        </p:nvSpPr>
        <p:spPr>
          <a:xfrm>
            <a:off x="793790" y="6128742"/>
            <a:ext cx="6419374" cy="1306830"/>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Ensured all columns were properly classified as numeric using as.numeric() function in R. This conversion was essential for mathematical operations, distance calculations, and model computations performed during Random Forest training.</a:t>
            </a:r>
            <a:endParaRPr lang="en-US" sz="1600" dirty="0"/>
          </a:p>
        </p:txBody>
      </p:sp>
      <p:sp>
        <p:nvSpPr>
          <p:cNvPr id="16" name="Text 14"/>
          <p:cNvSpPr/>
          <p:nvPr/>
        </p:nvSpPr>
        <p:spPr>
          <a:xfrm>
            <a:off x="7417237" y="5215771"/>
            <a:ext cx="204073" cy="255151"/>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Light" pitchFamily="34" charset="0"/>
                <a:ea typeface="Inter Light" pitchFamily="34" charset="-122"/>
                <a:cs typeface="Inter Light" pitchFamily="34" charset="-120"/>
              </a:rPr>
              <a:t>04</a:t>
            </a:r>
            <a:endParaRPr lang="en-US" sz="1600" dirty="0"/>
          </a:p>
        </p:txBody>
      </p:sp>
      <p:sp>
        <p:nvSpPr>
          <p:cNvPr id="17" name="Shape 15"/>
          <p:cNvSpPr/>
          <p:nvPr/>
        </p:nvSpPr>
        <p:spPr>
          <a:xfrm>
            <a:off x="7417237" y="5539740"/>
            <a:ext cx="6419374" cy="22860"/>
          </a:xfrm>
          <a:prstGeom prst="rect">
            <a:avLst/>
          </a:prstGeom>
          <a:solidFill>
            <a:srgbClr val="4950BC"/>
          </a:solidFill>
          <a:ln/>
        </p:spPr>
      </p:sp>
      <p:sp>
        <p:nvSpPr>
          <p:cNvPr id="18" name="Text 16"/>
          <p:cNvSpPr/>
          <p:nvPr/>
        </p:nvSpPr>
        <p:spPr>
          <a:xfrm>
            <a:off x="7417237" y="5687497"/>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Finalize Dataset</a:t>
            </a:r>
            <a:endParaRPr lang="en-US" sz="2000" dirty="0"/>
          </a:p>
        </p:txBody>
      </p:sp>
      <p:sp>
        <p:nvSpPr>
          <p:cNvPr id="19" name="Text 17"/>
          <p:cNvSpPr/>
          <p:nvPr/>
        </p:nvSpPr>
        <p:spPr>
          <a:xfrm>
            <a:off x="7417237" y="6128742"/>
            <a:ext cx="6419374" cy="980123"/>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Verified dataset integrity by confirming all remaining features were appropriately formatted for machine learning analysis, with no data type mismatches that could cause computational errors.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5098" y="616863"/>
            <a:ext cx="4486632" cy="560784"/>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Inter Bold" pitchFamily="34" charset="0"/>
                <a:ea typeface="Inter Bold" pitchFamily="34" charset="-122"/>
                <a:cs typeface="Inter Bold" pitchFamily="34" charset="-120"/>
              </a:rPr>
              <a:t>Feature Engineering</a:t>
            </a:r>
            <a:endParaRPr lang="en-US" sz="3500" dirty="0"/>
          </a:p>
        </p:txBody>
      </p:sp>
      <p:sp>
        <p:nvSpPr>
          <p:cNvPr id="3" name="Text 1"/>
          <p:cNvSpPr/>
          <p:nvPr/>
        </p:nvSpPr>
        <p:spPr>
          <a:xfrm>
            <a:off x="785098" y="1626275"/>
            <a:ext cx="2561868" cy="280392"/>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Transforming Raw Data</a:t>
            </a:r>
            <a:endParaRPr lang="en-US" sz="1750" dirty="0"/>
          </a:p>
        </p:txBody>
      </p:sp>
      <p:sp>
        <p:nvSpPr>
          <p:cNvPr id="4" name="Text 2"/>
          <p:cNvSpPr/>
          <p:nvPr/>
        </p:nvSpPr>
        <p:spPr>
          <a:xfrm>
            <a:off x="785098" y="2086094"/>
            <a:ext cx="6311265" cy="114823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Feature engineering involved systematically transforming raw dataset variables into optimal representations for machine learning. This process required careful consideration of data types, feature relevance, and model compatibility requirements.</a:t>
            </a:r>
            <a:endParaRPr lang="en-US" sz="1400" dirty="0"/>
          </a:p>
        </p:txBody>
      </p:sp>
      <p:sp>
        <p:nvSpPr>
          <p:cNvPr id="5" name="Text 3"/>
          <p:cNvSpPr/>
          <p:nvPr/>
        </p:nvSpPr>
        <p:spPr>
          <a:xfrm>
            <a:off x="785098" y="3413760"/>
            <a:ext cx="2545556" cy="280392"/>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Key Engineering Steps:</a:t>
            </a:r>
            <a:endParaRPr lang="en-US" sz="1750" dirty="0"/>
          </a:p>
        </p:txBody>
      </p:sp>
      <p:sp>
        <p:nvSpPr>
          <p:cNvPr id="6" name="Text 4"/>
          <p:cNvSpPr/>
          <p:nvPr/>
        </p:nvSpPr>
        <p:spPr>
          <a:xfrm>
            <a:off x="785098" y="3873579"/>
            <a:ext cx="6311265" cy="86117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Categorical Conversion: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Vehicle types, transmission types, and other categorical attributes converted to factor data type using as.factor(), enabling proper encoding for Random Forest algorithm</a:t>
            </a:r>
            <a:endParaRPr lang="en-US" sz="1400" dirty="0"/>
          </a:p>
        </p:txBody>
      </p:sp>
      <p:sp>
        <p:nvSpPr>
          <p:cNvPr id="7" name="Text 5"/>
          <p:cNvSpPr/>
          <p:nvPr/>
        </p:nvSpPr>
        <p:spPr>
          <a:xfrm>
            <a:off x="785098" y="4797504"/>
            <a:ext cx="6311265" cy="86117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Column Elimination: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Removed columns containing only one unique value (zero variance), as these provide no discriminative information for prediction</a:t>
            </a:r>
            <a:endParaRPr lang="en-US" sz="1400" dirty="0"/>
          </a:p>
        </p:txBody>
      </p:sp>
      <p:sp>
        <p:nvSpPr>
          <p:cNvPr id="8" name="Text 6"/>
          <p:cNvSpPr/>
          <p:nvPr/>
        </p:nvSpPr>
        <p:spPr>
          <a:xfrm>
            <a:off x="785098" y="5721429"/>
            <a:ext cx="6311265" cy="86117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Format Validation: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Verified all predictor variables were either numeric or factor type, ensuring compatibility with caret package and randomForest implementation</a:t>
            </a:r>
            <a:endParaRPr lang="en-US" sz="1400" dirty="0"/>
          </a:p>
        </p:txBody>
      </p:sp>
      <p:pic>
        <p:nvPicPr>
          <p:cNvPr id="9" name="Image 0" descr="preencoded.png">    </p:cNvPr>
          <p:cNvPicPr>
            <a:picLocks noChangeAspect="1"/>
          </p:cNvPicPr>
          <p:nvPr/>
        </p:nvPicPr>
        <p:blipFill>
          <a:blip r:embed="rId1"/>
          <a:stretch>
            <a:fillRect/>
          </a:stretch>
        </p:blipFill>
        <p:spPr>
          <a:xfrm>
            <a:off x="7541657" y="1648658"/>
            <a:ext cx="5048964" cy="5048964"/>
          </a:xfrm>
          <a:prstGeom prst="rect">
            <a:avLst/>
          </a:prstGeom>
        </p:spPr>
      </p:pic>
      <p:sp>
        <p:nvSpPr>
          <p:cNvPr id="10" name="Text 7"/>
          <p:cNvSpPr/>
          <p:nvPr/>
        </p:nvSpPr>
        <p:spPr>
          <a:xfrm>
            <a:off x="785098" y="7101245"/>
            <a:ext cx="13060204" cy="574119"/>
          </a:xfrm>
          <a:prstGeom prst="rect">
            <a:avLst/>
          </a:prstGeom>
          <a:noFill/>
          <a:ln/>
        </p:spPr>
        <p:txBody>
          <a:bodyPr wrap="square" lIns="0" tIns="0" rIns="0" bIns="0" rtlCol="0" anchor="t"/>
          <a:lstStyle/>
          <a:p>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Outcome: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Clean, properly formatted dataset with 28 relevant features ready for model training, containing no data type inconsistencies or irrelevant variables.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19163"/>
            <a:ext cx="622732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Data Splitting Strategy</a:t>
            </a:r>
            <a:endParaRPr lang="en-US" sz="4450" dirty="0"/>
          </a:p>
        </p:txBody>
      </p:sp>
      <p:sp>
        <p:nvSpPr>
          <p:cNvPr id="3" name="Text 1"/>
          <p:cNvSpPr/>
          <p:nvPr/>
        </p:nvSpPr>
        <p:spPr>
          <a:xfrm>
            <a:off x="793790" y="1718667"/>
            <a:ext cx="465665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Ensuring Robust Model Validation</a:t>
            </a:r>
            <a:endParaRPr lang="en-US" sz="2200" dirty="0"/>
          </a:p>
        </p:txBody>
      </p:sp>
      <p:sp>
        <p:nvSpPr>
          <p:cNvPr id="4" name="Shape 2"/>
          <p:cNvSpPr/>
          <p:nvPr/>
        </p:nvSpPr>
        <p:spPr>
          <a:xfrm>
            <a:off x="793790" y="2413159"/>
            <a:ext cx="13042821" cy="2047994"/>
          </a:xfrm>
          <a:prstGeom prst="roundRect">
            <a:avLst>
              <a:gd name="adj" fmla="val 4652"/>
            </a:avLst>
          </a:prstGeom>
          <a:solidFill>
            <a:srgbClr val="DADBF1"/>
          </a:solidFill>
          <a:ln w="7620">
            <a:solidFill>
              <a:srgbClr val="C0C1D7"/>
            </a:solidFill>
            <a:prstDash val="solid"/>
          </a:ln>
        </p:spPr>
      </p:sp>
      <p:sp>
        <p:nvSpPr>
          <p:cNvPr id="5" name="Shape 3"/>
          <p:cNvSpPr/>
          <p:nvPr/>
        </p:nvSpPr>
        <p:spPr>
          <a:xfrm>
            <a:off x="801410" y="2420779"/>
            <a:ext cx="6513790" cy="2032754"/>
          </a:xfrm>
          <a:prstGeom prst="roundRect">
            <a:avLst>
              <a:gd name="adj" fmla="val 4687"/>
            </a:avLst>
          </a:prstGeom>
          <a:solidFill>
            <a:srgbClr val="DADBF1"/>
          </a:solidFill>
          <a:ln/>
        </p:spPr>
      </p:sp>
      <p:sp>
        <p:nvSpPr>
          <p:cNvPr id="6" name="Text 4"/>
          <p:cNvSpPr/>
          <p:nvPr/>
        </p:nvSpPr>
        <p:spPr>
          <a:xfrm>
            <a:off x="1028224" y="264759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Training Set: 70%</a:t>
            </a:r>
            <a:endParaRPr lang="en-US" sz="2200" dirty="0"/>
          </a:p>
        </p:txBody>
      </p:sp>
      <p:sp>
        <p:nvSpPr>
          <p:cNvPr id="7" name="Text 5"/>
          <p:cNvSpPr/>
          <p:nvPr/>
        </p:nvSpPr>
        <p:spPr>
          <a:xfrm>
            <a:off x="1028224" y="3138011"/>
            <a:ext cx="6060162"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2,100 vehicle records used to train the Random Forest model, allowing the algorithm to learn patterns and relationships between features and driving range.</a:t>
            </a:r>
            <a:endParaRPr lang="en-US" sz="1750" dirty="0"/>
          </a:p>
        </p:txBody>
      </p:sp>
      <p:sp>
        <p:nvSpPr>
          <p:cNvPr id="8" name="Shape 6"/>
          <p:cNvSpPr/>
          <p:nvPr/>
        </p:nvSpPr>
        <p:spPr>
          <a:xfrm>
            <a:off x="7315200" y="2420779"/>
            <a:ext cx="6513790" cy="2032754"/>
          </a:xfrm>
          <a:prstGeom prst="rect">
            <a:avLst/>
          </a:prstGeom>
          <a:solidFill>
            <a:srgbClr val="DADBF1"/>
          </a:solidFill>
          <a:ln/>
        </p:spPr>
      </p:sp>
      <p:sp>
        <p:nvSpPr>
          <p:cNvPr id="9" name="Shape 7"/>
          <p:cNvSpPr/>
          <p:nvPr/>
        </p:nvSpPr>
        <p:spPr>
          <a:xfrm>
            <a:off x="7315200" y="2420779"/>
            <a:ext cx="30480" cy="2032754"/>
          </a:xfrm>
          <a:prstGeom prst="roundRect">
            <a:avLst>
              <a:gd name="adj" fmla="val 312558"/>
            </a:avLst>
          </a:prstGeom>
          <a:solidFill>
            <a:srgbClr val="C0C1D7"/>
          </a:solidFill>
          <a:ln/>
        </p:spPr>
      </p:sp>
      <p:sp>
        <p:nvSpPr>
          <p:cNvPr id="10" name="Text 8"/>
          <p:cNvSpPr/>
          <p:nvPr/>
        </p:nvSpPr>
        <p:spPr>
          <a:xfrm>
            <a:off x="7542014" y="264759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Testing Set: 30%</a:t>
            </a:r>
            <a:endParaRPr lang="en-US" sz="2200" dirty="0"/>
          </a:p>
        </p:txBody>
      </p:sp>
      <p:sp>
        <p:nvSpPr>
          <p:cNvPr id="11" name="Text 9"/>
          <p:cNvSpPr/>
          <p:nvPr/>
        </p:nvSpPr>
        <p:spPr>
          <a:xfrm>
            <a:off x="7542014" y="3138011"/>
            <a:ext cx="6060162"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900 vehicle records reserved as unseen data to evaluate model generalization and measure real-world prediction accuracy on independent samples.</a:t>
            </a:r>
            <a:endParaRPr lang="en-US" sz="1750" dirty="0"/>
          </a:p>
        </p:txBody>
      </p:sp>
      <p:sp>
        <p:nvSpPr>
          <p:cNvPr id="12" name="Text 10"/>
          <p:cNvSpPr/>
          <p:nvPr/>
        </p:nvSpPr>
        <p:spPr>
          <a:xfrm>
            <a:off x="793790" y="4801314"/>
            <a:ext cx="2862620"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Methodology Details</a:t>
            </a:r>
            <a:endParaRPr lang="en-US" sz="2200" dirty="0"/>
          </a:p>
        </p:txBody>
      </p:sp>
      <p:sp>
        <p:nvSpPr>
          <p:cNvPr id="13" name="Text 11"/>
          <p:cNvSpPr/>
          <p:nvPr/>
        </p:nvSpPr>
        <p:spPr>
          <a:xfrm>
            <a:off x="793790" y="5495806"/>
            <a:ext cx="130428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caret package's createDataPartition() function was utilized to ensure stratified sampling, maintaining the distribution of target variable (range_km) across both training and testing sets. We implemented set.seed(123) to establish a fixed random state, guaranteeing reproducible data splits across multiple runs and enabling colleagues to replicate our exact analysis pipeline. This approach prevents overfitting and provides honest estimates of model performance on truly independent data.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61988"/>
            <a:ext cx="7400092"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Random Forest Regression Model</a:t>
            </a:r>
            <a:endParaRPr lang="en-US" sz="3550" dirty="0"/>
          </a:p>
        </p:txBody>
      </p:sp>
      <p:pic>
        <p:nvPicPr>
          <p:cNvPr id="3" name="Image 0" descr="preencoded.png">    </p:cNvPr>
          <p:cNvPicPr>
            <a:picLocks noChangeAspect="1"/>
          </p:cNvPicPr>
          <p:nvPr/>
        </p:nvPicPr>
        <p:blipFill>
          <a:blip r:embed="rId1"/>
          <a:stretch>
            <a:fillRect/>
          </a:stretch>
        </p:blipFill>
        <p:spPr>
          <a:xfrm>
            <a:off x="793790" y="1705213"/>
            <a:ext cx="3961090" cy="3961090"/>
          </a:xfrm>
          <a:prstGeom prst="rect">
            <a:avLst/>
          </a:prstGeom>
        </p:spPr>
      </p:pic>
      <p:sp>
        <p:nvSpPr>
          <p:cNvPr id="4" name="Text 1"/>
          <p:cNvSpPr/>
          <p:nvPr/>
        </p:nvSpPr>
        <p:spPr>
          <a:xfrm>
            <a:off x="6195536" y="1682591"/>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Algorithm Overview</a:t>
            </a:r>
            <a:endParaRPr lang="en-US" sz="1750" dirty="0"/>
          </a:p>
        </p:txBody>
      </p:sp>
      <p:sp>
        <p:nvSpPr>
          <p:cNvPr id="5" name="Text 2"/>
          <p:cNvSpPr/>
          <p:nvPr/>
        </p:nvSpPr>
        <p:spPr>
          <a:xfrm>
            <a:off x="6195536" y="2147530"/>
            <a:ext cx="7648575" cy="116109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Random Forest represents a sophisticated ensemble learning approach that combines predictions from multiple individual decision trees. Each tree is trained on random bootstrap samples (sampling with replacement) from the original data, introducing beneficial diversity.</a:t>
            </a:r>
            <a:endParaRPr lang="en-US" sz="1400" dirty="0"/>
          </a:p>
        </p:txBody>
      </p:sp>
      <p:sp>
        <p:nvSpPr>
          <p:cNvPr id="6" name="Text 3"/>
          <p:cNvSpPr/>
          <p:nvPr/>
        </p:nvSpPr>
        <p:spPr>
          <a:xfrm>
            <a:off x="6195536" y="3490079"/>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How It Works:</a:t>
            </a:r>
            <a:endParaRPr lang="en-US" sz="1750" dirty="0"/>
          </a:p>
        </p:txBody>
      </p:sp>
      <p:sp>
        <p:nvSpPr>
          <p:cNvPr id="7" name="Text 4"/>
          <p:cNvSpPr/>
          <p:nvPr/>
        </p:nvSpPr>
        <p:spPr>
          <a:xfrm>
            <a:off x="6195536" y="3955018"/>
            <a:ext cx="7648575" cy="2902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Bootstrap Aggregation: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Creates numerous random subsets of training data</a:t>
            </a:r>
            <a:endParaRPr lang="en-US" sz="1400" dirty="0"/>
          </a:p>
        </p:txBody>
      </p:sp>
      <p:sp>
        <p:nvSpPr>
          <p:cNvPr id="8" name="Text 5"/>
          <p:cNvSpPr/>
          <p:nvPr/>
        </p:nvSpPr>
        <p:spPr>
          <a:xfrm>
            <a:off x="6195536" y="4308753"/>
            <a:ext cx="7648575" cy="58054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Tree Building:</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Grows individual decision trees on each subset, randomly selecting features at each split</a:t>
            </a:r>
            <a:endParaRPr lang="en-US" sz="1400" dirty="0"/>
          </a:p>
        </p:txBody>
      </p:sp>
      <p:sp>
        <p:nvSpPr>
          <p:cNvPr id="9" name="Text 6"/>
          <p:cNvSpPr/>
          <p:nvPr/>
        </p:nvSpPr>
        <p:spPr>
          <a:xfrm>
            <a:off x="6195536" y="4952762"/>
            <a:ext cx="7648575" cy="2902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Regression: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For prediction tasks, averages predictions from all trees for robust output</a:t>
            </a:r>
            <a:endParaRPr lang="en-US" sz="1400" dirty="0"/>
          </a:p>
        </p:txBody>
      </p:sp>
      <p:sp>
        <p:nvSpPr>
          <p:cNvPr id="10" name="Text 7"/>
          <p:cNvSpPr/>
          <p:nvPr/>
        </p:nvSpPr>
        <p:spPr>
          <a:xfrm>
            <a:off x="6195536" y="5306497"/>
            <a:ext cx="7648575" cy="58054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Robustness: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Reduces overfitting risk and improves generalization compared to single trees</a:t>
            </a:r>
            <a:endParaRPr lang="en-US" sz="1400" dirty="0"/>
          </a:p>
        </p:txBody>
      </p:sp>
      <p:sp>
        <p:nvSpPr>
          <p:cNvPr id="11" name="Text 8"/>
          <p:cNvSpPr/>
          <p:nvPr/>
        </p:nvSpPr>
        <p:spPr>
          <a:xfrm>
            <a:off x="6195536" y="6068497"/>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Implementation</a:t>
            </a:r>
            <a:endParaRPr lang="en-US" sz="1750" dirty="0"/>
          </a:p>
        </p:txBody>
      </p:sp>
      <p:sp>
        <p:nvSpPr>
          <p:cNvPr id="12" name="Text 9"/>
          <p:cNvSpPr/>
          <p:nvPr/>
        </p:nvSpPr>
        <p:spPr>
          <a:xfrm>
            <a:off x="6195536" y="6533436"/>
            <a:ext cx="7648575"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We utilized the caret::train() function with randomForest package backend, implementing 5-fold cross-validation to optimize hyperparameters and assess performance stability across different data samples.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06279"/>
            <a:ext cx="6282452"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Hyperparameter Tuning</a:t>
            </a:r>
            <a:endParaRPr lang="en-US" sz="4200" dirty="0"/>
          </a:p>
        </p:txBody>
      </p:sp>
      <p:sp>
        <p:nvSpPr>
          <p:cNvPr id="3" name="Text 1"/>
          <p:cNvSpPr/>
          <p:nvPr/>
        </p:nvSpPr>
        <p:spPr>
          <a:xfrm>
            <a:off x="793790" y="1465778"/>
            <a:ext cx="4196834"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Optimizing Model Configuration</a:t>
            </a:r>
            <a:endParaRPr lang="en-US" sz="2100" dirty="0"/>
          </a:p>
        </p:txBody>
      </p:sp>
      <p:sp>
        <p:nvSpPr>
          <p:cNvPr id="4" name="Text 2"/>
          <p:cNvSpPr/>
          <p:nvPr/>
        </p:nvSpPr>
        <p:spPr>
          <a:xfrm>
            <a:off x="793790" y="2125504"/>
            <a:ext cx="13042821" cy="10344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Hyperparameter tuning represents the critical process of finding optimal configuration settings that maximize model performance. Random Forest's primary tuning parameter is mtry—the number of features randomly considered at each node split during tree construction.</a:t>
            </a:r>
            <a:endParaRPr lang="en-US" sz="165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4633" y="3408878"/>
            <a:ext cx="323136" cy="323136"/>
          </a:xfrm>
          <a:prstGeom prst="rect">
            <a:avLst/>
          </a:prstGeom>
        </p:spPr>
      </p:pic>
      <p:sp>
        <p:nvSpPr>
          <p:cNvPr id="6" name="Text 3"/>
          <p:cNvSpPr/>
          <p:nvPr/>
        </p:nvSpPr>
        <p:spPr>
          <a:xfrm>
            <a:off x="1493996" y="3402330"/>
            <a:ext cx="5617845"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Parameter: mtry (Candidate Split Features)</a:t>
            </a:r>
            <a:endParaRPr lang="en-US" sz="2100" dirty="0"/>
          </a:p>
        </p:txBody>
      </p:sp>
      <p:sp>
        <p:nvSpPr>
          <p:cNvPr id="7" name="Text 4"/>
          <p:cNvSpPr/>
          <p:nvPr/>
        </p:nvSpPr>
        <p:spPr>
          <a:xfrm>
            <a:off x="1493996" y="3868103"/>
            <a:ext cx="5686544" cy="137922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Controls how many predictors are evaluated at each decision node. Lower values increase randomness and reduce correlation between trees; higher values can improve accuracy but may increase computation time.</a:t>
            </a:r>
            <a:endParaRPr lang="en-US" sz="16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0703" y="3408878"/>
            <a:ext cx="323136" cy="323136"/>
          </a:xfrm>
          <a:prstGeom prst="rect">
            <a:avLst/>
          </a:prstGeom>
        </p:spPr>
      </p:pic>
      <p:sp>
        <p:nvSpPr>
          <p:cNvPr id="9" name="Text 5"/>
          <p:cNvSpPr/>
          <p:nvPr/>
        </p:nvSpPr>
        <p:spPr>
          <a:xfrm>
            <a:off x="8150066" y="3402330"/>
            <a:ext cx="3446859"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Grid Search Range: 2 to 10</a:t>
            </a:r>
            <a:endParaRPr lang="en-US" sz="2100" dirty="0"/>
          </a:p>
        </p:txBody>
      </p:sp>
      <p:sp>
        <p:nvSpPr>
          <p:cNvPr id="10" name="Text 6"/>
          <p:cNvSpPr/>
          <p:nvPr/>
        </p:nvSpPr>
        <p:spPr>
          <a:xfrm>
            <a:off x="8150066" y="3868103"/>
            <a:ext cx="5686544" cy="137922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We systematically evaluated all mtry values from 2 through 10, training separate models for each configuration on identical training data, then assessing cross-validation performance.</a:t>
            </a:r>
            <a:endParaRPr lang="en-US" sz="165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633" y="5684758"/>
            <a:ext cx="323136" cy="323136"/>
          </a:xfrm>
          <a:prstGeom prst="rect">
            <a:avLst/>
          </a:prstGeom>
        </p:spPr>
      </p:pic>
      <p:sp>
        <p:nvSpPr>
          <p:cNvPr id="12" name="Text 7"/>
          <p:cNvSpPr/>
          <p:nvPr/>
        </p:nvSpPr>
        <p:spPr>
          <a:xfrm>
            <a:off x="1493996" y="5678210"/>
            <a:ext cx="4483656"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Selection Criteria: Minimum RMSE</a:t>
            </a:r>
            <a:endParaRPr lang="en-US" sz="2100" dirty="0"/>
          </a:p>
        </p:txBody>
      </p:sp>
      <p:sp>
        <p:nvSpPr>
          <p:cNvPr id="13" name="Text 8"/>
          <p:cNvSpPr/>
          <p:nvPr/>
        </p:nvSpPr>
        <p:spPr>
          <a:xfrm>
            <a:off x="1493996" y="6143982"/>
            <a:ext cx="5686544" cy="137922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The optimal mtry value was selected based on achieving the lowest Root Mean Squared Error across 5-fold cross-validation, indicating best predictive accuracy on held-out validation data.</a:t>
            </a:r>
            <a:endParaRPr lang="en-US" sz="1650" dirty="0"/>
          </a:p>
        </p:txBody>
      </p:sp>
      <p:pic>
        <p:nvPicPr>
          <p:cNvPr id="14"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0703" y="5684758"/>
            <a:ext cx="323136" cy="323136"/>
          </a:xfrm>
          <a:prstGeom prst="rect">
            <a:avLst/>
          </a:prstGeom>
        </p:spPr>
      </p:pic>
      <p:sp>
        <p:nvSpPr>
          <p:cNvPr id="15" name="Text 9"/>
          <p:cNvSpPr/>
          <p:nvPr/>
        </p:nvSpPr>
        <p:spPr>
          <a:xfrm>
            <a:off x="8150066" y="5678210"/>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Final Configuration</a:t>
            </a:r>
            <a:endParaRPr lang="en-US" sz="2100" dirty="0"/>
          </a:p>
        </p:txBody>
      </p:sp>
      <p:sp>
        <p:nvSpPr>
          <p:cNvPr id="16" name="Text 10"/>
          <p:cNvSpPr/>
          <p:nvPr/>
        </p:nvSpPr>
        <p:spPr>
          <a:xfrm>
            <a:off x="8150066" y="6143982"/>
            <a:ext cx="5686544" cy="10344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The selected mtry value was then locked into our final model for comprehensive testing on the reserved test set, ensuring unbiased performance evaluation.</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2025-11-11T04:00:05Z</dcterms:created>
  <dcterms:modified xsi:type="dcterms:W3CDTF">2025-11-11T04:00:05Z</dcterms:modified>
</cp:coreProperties>
</file>